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30"/>
  </p:notesMasterIdLst>
  <p:sldIdLst>
    <p:sldId id="283" r:id="rId2"/>
    <p:sldId id="270" r:id="rId3"/>
    <p:sldId id="256" r:id="rId4"/>
    <p:sldId id="271" r:id="rId5"/>
    <p:sldId id="261" r:id="rId6"/>
    <p:sldId id="280" r:id="rId7"/>
    <p:sldId id="262" r:id="rId8"/>
    <p:sldId id="258" r:id="rId9"/>
    <p:sldId id="281" r:id="rId10"/>
    <p:sldId id="264" r:id="rId11"/>
    <p:sldId id="267" r:id="rId12"/>
    <p:sldId id="286" r:id="rId13"/>
    <p:sldId id="274" r:id="rId14"/>
    <p:sldId id="257" r:id="rId15"/>
    <p:sldId id="282" r:id="rId16"/>
    <p:sldId id="269" r:id="rId17"/>
    <p:sldId id="287" r:id="rId18"/>
    <p:sldId id="259" r:id="rId19"/>
    <p:sldId id="285" r:id="rId20"/>
    <p:sldId id="284" r:id="rId21"/>
    <p:sldId id="260" r:id="rId22"/>
    <p:sldId id="268" r:id="rId23"/>
    <p:sldId id="263" r:id="rId24"/>
    <p:sldId id="279" r:id="rId25"/>
    <p:sldId id="273" r:id="rId26"/>
    <p:sldId id="275" r:id="rId27"/>
    <p:sldId id="276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9"/>
    <p:restoredTop sz="94702"/>
  </p:normalViewPr>
  <p:slideViewPr>
    <p:cSldViewPr snapToGrid="0">
      <p:cViewPr>
        <p:scale>
          <a:sx n="113" d="100"/>
          <a:sy n="113" d="100"/>
        </p:scale>
        <p:origin x="45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DED89-401F-1042-9449-834CE0F9AC15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B8A44-8671-B145-A3F1-8FF5673650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9232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losing</a:t>
            </a:r>
            <a:r>
              <a:rPr lang="nl-NL" dirty="0"/>
              <a:t> </a:t>
            </a:r>
            <a:r>
              <a:rPr lang="nl-NL" dirty="0" err="1"/>
              <a:t>formation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quickly</a:t>
            </a:r>
            <a:r>
              <a:rPr lang="nl-NL" dirty="0"/>
              <a:t> </a:t>
            </a:r>
            <a:r>
              <a:rPr lang="nl-NL" dirty="0" err="1"/>
              <a:t>fly</a:t>
            </a:r>
            <a:r>
              <a:rPr lang="nl-NL" dirty="0"/>
              <a:t> back as </a:t>
            </a:r>
            <a:r>
              <a:rPr lang="nl-NL" dirty="0" err="1"/>
              <a:t>they</a:t>
            </a:r>
            <a:r>
              <a:rPr lang="nl-NL" dirty="0"/>
              <a:t> feel </a:t>
            </a:r>
            <a:r>
              <a:rPr lang="nl-NL" dirty="0" err="1"/>
              <a:t>the</a:t>
            </a:r>
            <a:r>
              <a:rPr lang="nl-NL" dirty="0"/>
              <a:t> drag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B8A44-8671-B145-A3F1-8FF56736502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9184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losing</a:t>
            </a:r>
            <a:r>
              <a:rPr lang="nl-NL" dirty="0"/>
              <a:t> </a:t>
            </a:r>
            <a:r>
              <a:rPr lang="nl-NL" dirty="0" err="1"/>
              <a:t>formation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quickly</a:t>
            </a:r>
            <a:r>
              <a:rPr lang="nl-NL" dirty="0"/>
              <a:t> </a:t>
            </a:r>
            <a:r>
              <a:rPr lang="nl-NL" dirty="0" err="1"/>
              <a:t>fly</a:t>
            </a:r>
            <a:r>
              <a:rPr lang="nl-NL" dirty="0"/>
              <a:t> back as </a:t>
            </a:r>
            <a:r>
              <a:rPr lang="nl-NL" dirty="0" err="1"/>
              <a:t>they</a:t>
            </a:r>
            <a:r>
              <a:rPr lang="nl-NL" dirty="0"/>
              <a:t> feel </a:t>
            </a:r>
            <a:r>
              <a:rPr lang="nl-NL" dirty="0" err="1"/>
              <a:t>the</a:t>
            </a:r>
            <a:r>
              <a:rPr lang="nl-NL" dirty="0"/>
              <a:t> drag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B8A44-8671-B145-A3F1-8FF56736502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8073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Honk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encourage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B8A44-8671-B145-A3F1-8FF56736502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173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Honk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encourage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B8A44-8671-B145-A3F1-8FF56736502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50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Honk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encourage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B8A44-8671-B145-A3F1-8FF56736502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370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B8A44-8671-B145-A3F1-8FF56736502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900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we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geese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B8A44-8671-B145-A3F1-8FF56736502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028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B8A44-8671-B145-A3F1-8FF56736502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15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807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41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076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96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093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799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78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53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65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9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872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4445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8829E-F8DA-D24B-BD4B-0BDCDD9F772A}" type="datetimeFigureOut">
              <a:rPr lang="nl-NL" smtClean="0"/>
              <a:t>07-06-2024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2DDD5-FE4E-854F-BA6C-C78FEF2931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320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sv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5134-1CDD-FD12-9763-97DD906C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F924-257C-4C93-FF67-C0B7CB818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227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76AF-1012-3409-03E8-847FA53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4" descr="Handshake with solid fill">
            <a:extLst>
              <a:ext uri="{FF2B5EF4-FFF2-40B4-BE49-F238E27FC236}">
                <a16:creationId xmlns:a16="http://schemas.microsoft.com/office/drawing/2014/main" id="{8027F4A6-7E94-6AA7-7732-2AEC732DF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pic>
        <p:nvPicPr>
          <p:cNvPr id="1026" name="Picture 2" descr="Collaboration And Cooperation Will Beat Competition Every Time. | Inspire  Me Today®">
            <a:extLst>
              <a:ext uri="{FF2B5EF4-FFF2-40B4-BE49-F238E27FC236}">
                <a16:creationId xmlns:a16="http://schemas.microsoft.com/office/drawing/2014/main" id="{12AB5286-4513-A495-64F7-09C6304A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487680"/>
            <a:ext cx="11582400" cy="115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Handshake with solid fill">
            <a:extLst>
              <a:ext uri="{FF2B5EF4-FFF2-40B4-BE49-F238E27FC236}">
                <a16:creationId xmlns:a16="http://schemas.microsoft.com/office/drawing/2014/main" id="{FD0288E8-4C0B-9DCF-0587-4F63BFE17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6080" y="4505960"/>
            <a:ext cx="1595120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13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E78E-EB4F-799F-9D09-B3D9056D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4B859-FCBA-B9D7-0C10-5689A2A42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Emirates' impeckable service may give you goose bumps: Travel Weekly Asia">
            <a:extLst>
              <a:ext uri="{FF2B5EF4-FFF2-40B4-BE49-F238E27FC236}">
                <a16:creationId xmlns:a16="http://schemas.microsoft.com/office/drawing/2014/main" id="{E50F4A6C-DA25-BEFE-9912-0B4D4203C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69"/>
            <a:ext cx="12192000" cy="687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1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D787-1DD2-2D28-9183-2673818A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F2141-48BD-0690-E36A-9E458427F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9458" name="Picture 2" descr="gratis Vogel Wandelen Stockfoto">
            <a:extLst>
              <a:ext uri="{FF2B5EF4-FFF2-40B4-BE49-F238E27FC236}">
                <a16:creationId xmlns:a16="http://schemas.microsoft.com/office/drawing/2014/main" id="{8329784B-2336-6D56-9390-74AC718C1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00"/>
            <a:ext cx="12192000" cy="781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02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5750-6AED-5695-5EA0-A3F4581F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" name="9862111-hd_1894_1066_30fps.mp4">
            <a:hlinkClick r:id="" action="ppaction://media"/>
            <a:extLst>
              <a:ext uri="{FF2B5EF4-FFF2-40B4-BE49-F238E27FC236}">
                <a16:creationId xmlns:a16="http://schemas.microsoft.com/office/drawing/2014/main" id="{C3720E3D-1B96-0871-2181-6540E757C1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2619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200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36D4-9938-A2B5-57E7-FA88F081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Content Placeholder 4" descr="Greylag goose in-flight">
            <a:extLst>
              <a:ext uri="{FF2B5EF4-FFF2-40B4-BE49-F238E27FC236}">
                <a16:creationId xmlns:a16="http://schemas.microsoft.com/office/drawing/2014/main" id="{5B3CBF0A-C31E-5061-CCA0-9C0BB95A1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4088" y="-726996"/>
            <a:ext cx="12480175" cy="8311992"/>
          </a:xfrm>
        </p:spPr>
      </p:pic>
    </p:spTree>
    <p:extLst>
      <p:ext uri="{BB962C8B-B14F-4D97-AF65-F5344CB8AC3E}">
        <p14:creationId xmlns:p14="http://schemas.microsoft.com/office/powerpoint/2010/main" val="101231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D914-3C79-31FF-57FC-C1BD29648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nl-NL" sz="6000" dirty="0"/>
              <a:t>Wat kunnen we leren van ganzen? </a:t>
            </a:r>
          </a:p>
        </p:txBody>
      </p:sp>
    </p:spTree>
    <p:extLst>
      <p:ext uri="{BB962C8B-B14F-4D97-AF65-F5344CB8AC3E}">
        <p14:creationId xmlns:p14="http://schemas.microsoft.com/office/powerpoint/2010/main" val="369554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36D4-9938-A2B5-57E7-FA88F081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losing</a:t>
            </a:r>
            <a:r>
              <a:rPr lang="nl-NL" dirty="0"/>
              <a:t> </a:t>
            </a:r>
            <a:r>
              <a:rPr lang="nl-NL" dirty="0" err="1"/>
              <a:t>formation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quickly</a:t>
            </a:r>
            <a:r>
              <a:rPr lang="nl-NL" dirty="0"/>
              <a:t> </a:t>
            </a:r>
            <a:r>
              <a:rPr lang="nl-NL" dirty="0" err="1"/>
              <a:t>fly</a:t>
            </a:r>
            <a:r>
              <a:rPr lang="nl-NL" dirty="0"/>
              <a:t> back as </a:t>
            </a:r>
            <a:r>
              <a:rPr lang="nl-NL" dirty="0" err="1"/>
              <a:t>they</a:t>
            </a:r>
            <a:r>
              <a:rPr lang="nl-NL" dirty="0"/>
              <a:t> fel </a:t>
            </a:r>
            <a:r>
              <a:rPr lang="nl-NL" dirty="0" err="1"/>
              <a:t>the</a:t>
            </a:r>
            <a:r>
              <a:rPr lang="nl-NL" dirty="0"/>
              <a:t> drag</a:t>
            </a:r>
          </a:p>
        </p:txBody>
      </p:sp>
      <p:pic>
        <p:nvPicPr>
          <p:cNvPr id="5" name="Content Placeholder 4" descr="Greylag goose in-flight">
            <a:extLst>
              <a:ext uri="{FF2B5EF4-FFF2-40B4-BE49-F238E27FC236}">
                <a16:creationId xmlns:a16="http://schemas.microsoft.com/office/drawing/2014/main" id="{5B3CBF0A-C31E-5061-CCA0-9C0BB95A1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9306" y="1825625"/>
            <a:ext cx="6533387" cy="4351338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BF07911-895F-C901-6556-3AB3A3F2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1253"/>
            <a:ext cx="12192000" cy="813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3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36D4-9938-A2B5-57E7-FA88F081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losing</a:t>
            </a:r>
            <a:r>
              <a:rPr lang="nl-NL" dirty="0"/>
              <a:t> </a:t>
            </a:r>
            <a:r>
              <a:rPr lang="nl-NL" dirty="0" err="1"/>
              <a:t>formation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quickly</a:t>
            </a:r>
            <a:r>
              <a:rPr lang="nl-NL" dirty="0"/>
              <a:t> </a:t>
            </a:r>
            <a:r>
              <a:rPr lang="nl-NL" dirty="0" err="1"/>
              <a:t>fly</a:t>
            </a:r>
            <a:r>
              <a:rPr lang="nl-NL" dirty="0"/>
              <a:t> back as </a:t>
            </a:r>
            <a:r>
              <a:rPr lang="nl-NL" dirty="0" err="1"/>
              <a:t>they</a:t>
            </a:r>
            <a:r>
              <a:rPr lang="nl-NL" dirty="0"/>
              <a:t> fel </a:t>
            </a:r>
            <a:r>
              <a:rPr lang="nl-NL" dirty="0" err="1"/>
              <a:t>the</a:t>
            </a:r>
            <a:r>
              <a:rPr lang="nl-NL" dirty="0"/>
              <a:t> drag</a:t>
            </a:r>
          </a:p>
        </p:txBody>
      </p:sp>
      <p:pic>
        <p:nvPicPr>
          <p:cNvPr id="5" name="Content Placeholder 4" descr="Greylag goose in-flight">
            <a:extLst>
              <a:ext uri="{FF2B5EF4-FFF2-40B4-BE49-F238E27FC236}">
                <a16:creationId xmlns:a16="http://schemas.microsoft.com/office/drawing/2014/main" id="{5B3CBF0A-C31E-5061-CCA0-9C0BB95A1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9306" y="1825625"/>
            <a:ext cx="6533387" cy="4351338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BF07911-895F-C901-6556-3AB3A3F2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1253"/>
            <a:ext cx="12192000" cy="813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F439E6-E36A-E704-B54E-F94B96404EFC}"/>
              </a:ext>
            </a:extLst>
          </p:cNvPr>
          <p:cNvCxnSpPr>
            <a:cxnSpLocks/>
          </p:cNvCxnSpPr>
          <p:nvPr/>
        </p:nvCxnSpPr>
        <p:spPr>
          <a:xfrm flipH="1" flipV="1">
            <a:off x="2709746" y="1438507"/>
            <a:ext cx="457200" cy="2263698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84AC12-087A-2A04-D543-F6171E0E4BAB}"/>
              </a:ext>
            </a:extLst>
          </p:cNvPr>
          <p:cNvCxnSpPr>
            <a:cxnSpLocks/>
          </p:cNvCxnSpPr>
          <p:nvPr/>
        </p:nvCxnSpPr>
        <p:spPr>
          <a:xfrm flipV="1">
            <a:off x="3166946" y="3044283"/>
            <a:ext cx="2096430" cy="657922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57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F06E-69EB-155B-B7A2-BAF35650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218" name="Picture 2" descr="Image for article titled Goose Suddenly Realizes It Doesn’t Have To Honk Like An Idiot Entire Time It’s Flapping Wings">
            <a:extLst>
              <a:ext uri="{FF2B5EF4-FFF2-40B4-BE49-F238E27FC236}">
                <a16:creationId xmlns:a16="http://schemas.microsoft.com/office/drawing/2014/main" id="{47015AB0-F01B-7AB7-A006-DC6A6BD63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72"/>
            <a:ext cx="12192000" cy="68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Volume with solid fill">
            <a:extLst>
              <a:ext uri="{FF2B5EF4-FFF2-40B4-BE49-F238E27FC236}">
                <a16:creationId xmlns:a16="http://schemas.microsoft.com/office/drawing/2014/main" id="{64E7CA24-9795-8459-7A51-1254A5BB2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 flipH="1">
            <a:off x="719261" y="3021981"/>
            <a:ext cx="1400700" cy="1672681"/>
          </a:xfrm>
        </p:spPr>
      </p:pic>
    </p:spTree>
    <p:extLst>
      <p:ext uri="{BB962C8B-B14F-4D97-AF65-F5344CB8AC3E}">
        <p14:creationId xmlns:p14="http://schemas.microsoft.com/office/powerpoint/2010/main" val="177966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F06E-69EB-155B-B7A2-BAF35650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218" name="Picture 2" descr="Image for article titled Goose Suddenly Realizes It Doesn’t Have To Honk Like An Idiot Entire Time It’s Flapping Wings">
            <a:extLst>
              <a:ext uri="{FF2B5EF4-FFF2-40B4-BE49-F238E27FC236}">
                <a16:creationId xmlns:a16="http://schemas.microsoft.com/office/drawing/2014/main" id="{47015AB0-F01B-7AB7-A006-DC6A6BD63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72"/>
            <a:ext cx="12192000" cy="68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Volume with solid fill">
            <a:extLst>
              <a:ext uri="{FF2B5EF4-FFF2-40B4-BE49-F238E27FC236}">
                <a16:creationId xmlns:a16="http://schemas.microsoft.com/office/drawing/2014/main" id="{64E7CA24-9795-8459-7A51-1254A5BB2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/>
          <a:stretch/>
        </p:blipFill>
        <p:spPr>
          <a:xfrm flipH="1">
            <a:off x="719261" y="3021981"/>
            <a:ext cx="1400700" cy="1672681"/>
          </a:xfrm>
        </p:spPr>
      </p:pic>
      <p:pic>
        <p:nvPicPr>
          <p:cNvPr id="9" name="Canada Geese Honking &amp; Flying Off.mp3">
            <a:hlinkClick r:id="" action="ppaction://media"/>
            <a:extLst>
              <a:ext uri="{FF2B5EF4-FFF2-40B4-BE49-F238E27FC236}">
                <a16:creationId xmlns:a16="http://schemas.microsoft.com/office/drawing/2014/main" id="{F9D128C7-3C2E-D37E-2A59-D0C62E183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09737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061">
                <p:cTn id="7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2880-DA05-41D6-0D66-AFA500188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554" y="2629449"/>
            <a:ext cx="9144000" cy="1599102"/>
          </a:xfrm>
          <a:effectLst>
            <a:outerShdw blurRad="50800" dist="50800" dir="5400000" algn="ctr" rotWithShape="0">
              <a:srgbClr val="000000">
                <a:alpha val="33861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12500" dirty="0"/>
              <a:t>1  +  1  =  ?  </a:t>
            </a:r>
          </a:p>
        </p:txBody>
      </p:sp>
    </p:spTree>
    <p:extLst>
      <p:ext uri="{BB962C8B-B14F-4D97-AF65-F5344CB8AC3E}">
        <p14:creationId xmlns:p14="http://schemas.microsoft.com/office/powerpoint/2010/main" val="3272863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F06E-69EB-155B-B7A2-BAF35650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218" name="Picture 2" descr="Image for article titled Goose Suddenly Realizes It Doesn’t Have To Honk Like An Idiot Entire Time It’s Flapping Wings">
            <a:extLst>
              <a:ext uri="{FF2B5EF4-FFF2-40B4-BE49-F238E27FC236}">
                <a16:creationId xmlns:a16="http://schemas.microsoft.com/office/drawing/2014/main" id="{47015AB0-F01B-7AB7-A006-DC6A6BD63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72"/>
            <a:ext cx="12192000" cy="68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Volume with solid fill">
            <a:extLst>
              <a:ext uri="{FF2B5EF4-FFF2-40B4-BE49-F238E27FC236}">
                <a16:creationId xmlns:a16="http://schemas.microsoft.com/office/drawing/2014/main" id="{64E7CA24-9795-8459-7A51-1254A5BB2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00"/>
          <a:stretch/>
        </p:blipFill>
        <p:spPr>
          <a:xfrm flipH="1">
            <a:off x="719261" y="3021981"/>
            <a:ext cx="1400700" cy="1672681"/>
          </a:xfrm>
        </p:spPr>
      </p:pic>
    </p:spTree>
    <p:extLst>
      <p:ext uri="{BB962C8B-B14F-4D97-AF65-F5344CB8AC3E}">
        <p14:creationId xmlns:p14="http://schemas.microsoft.com/office/powerpoint/2010/main" val="374444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047FD-5469-F789-911D-1DF315FA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1 </a:t>
            </a:r>
            <a:r>
              <a:rPr lang="nl-NL" dirty="0" err="1"/>
              <a:t>gets</a:t>
            </a:r>
            <a:r>
              <a:rPr lang="nl-NL" dirty="0"/>
              <a:t> sick, 2 </a:t>
            </a:r>
            <a:r>
              <a:rPr lang="nl-NL" dirty="0" err="1"/>
              <a:t>others</a:t>
            </a:r>
            <a:r>
              <a:rPr lang="nl-NL" dirty="0"/>
              <a:t> stand by </a:t>
            </a:r>
            <a:r>
              <a:rPr lang="nl-NL" dirty="0" err="1"/>
              <a:t>them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87730-8A6E-468C-55B6-985DE429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96AB4-B3BD-4428-B25A-D64168AC5399}"/>
              </a:ext>
            </a:extLst>
          </p:cNvPr>
          <p:cNvSpPr txBox="1"/>
          <p:nvPr/>
        </p:nvSpPr>
        <p:spPr>
          <a:xfrm>
            <a:off x="3049859" y="3105835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NL" dirty="0"/>
            </a:b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57696-3685-86A3-FC3F-4F887B275060}"/>
              </a:ext>
            </a:extLst>
          </p:cNvPr>
          <p:cNvSpPr txBox="1"/>
          <p:nvPr/>
        </p:nvSpPr>
        <p:spPr>
          <a:xfrm>
            <a:off x="3049859" y="3105835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NL" dirty="0"/>
            </a:b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B30F5-B3B0-8EAB-84F5-1335D5220931}"/>
              </a:ext>
            </a:extLst>
          </p:cNvPr>
          <p:cNvSpPr txBox="1"/>
          <p:nvPr/>
        </p:nvSpPr>
        <p:spPr>
          <a:xfrm>
            <a:off x="3049859" y="3105835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NL" dirty="0"/>
            </a:br>
            <a:endParaRPr lang="nl-NL" dirty="0"/>
          </a:p>
        </p:txBody>
      </p:sp>
      <p:pic>
        <p:nvPicPr>
          <p:cNvPr id="5124" name="Picture 4" descr="gratis Twee Witte Vogels Stockfoto">
            <a:extLst>
              <a:ext uri="{FF2B5EF4-FFF2-40B4-BE49-F238E27FC236}">
                <a16:creationId xmlns:a16="http://schemas.microsoft.com/office/drawing/2014/main" id="{932FD937-AE49-5A92-F9D6-FFF54F592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78" y="-1274259"/>
            <a:ext cx="12220978" cy="81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87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B762-523F-1A08-DAAC-20B57873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6E0C9-CBEB-F152-283E-3D3D9F5B1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8" name="Picture 2" descr="What Diseases Are Associated With Geese? | Goose Masters">
            <a:extLst>
              <a:ext uri="{FF2B5EF4-FFF2-40B4-BE49-F238E27FC236}">
                <a16:creationId xmlns:a16="http://schemas.microsoft.com/office/drawing/2014/main" id="{E69A2FDF-7879-DD16-8FA1-CD199FE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92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F57C-F7D3-6CB5-8BFC-4A0ADB66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D823-ABE1-3E4B-CF40-A39B045A7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What Geese Know About Teamwork | St John's School Leatherhead">
            <a:extLst>
              <a:ext uri="{FF2B5EF4-FFF2-40B4-BE49-F238E27FC236}">
                <a16:creationId xmlns:a16="http://schemas.microsoft.com/office/drawing/2014/main" id="{AE2A5205-F57B-9E4A-80DC-7E67D223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520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09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F57C-F7D3-6CB5-8BFC-4A0ADB66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D823-ABE1-3E4B-CF40-A39B045A7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What Geese Know About Teamwork | St John's School Leatherhead">
            <a:extLst>
              <a:ext uri="{FF2B5EF4-FFF2-40B4-BE49-F238E27FC236}">
                <a16:creationId xmlns:a16="http://schemas.microsoft.com/office/drawing/2014/main" id="{AE2A5205-F57B-9E4A-80DC-7E67D223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3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520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D20FD-8CBA-E8F5-C22C-5538CEA83CEB}"/>
              </a:ext>
            </a:extLst>
          </p:cNvPr>
          <p:cNvSpPr txBox="1"/>
          <p:nvPr/>
        </p:nvSpPr>
        <p:spPr>
          <a:xfrm>
            <a:off x="2151566" y="1359861"/>
            <a:ext cx="7888868" cy="3477875"/>
          </a:xfrm>
          <a:prstGeom prst="rect">
            <a:avLst/>
          </a:prstGeom>
          <a:solidFill>
            <a:schemeClr val="tx1">
              <a:lumMod val="65000"/>
              <a:lumOff val="35000"/>
              <a:alpha val="43654"/>
            </a:schemeClr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nl-NL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Beweeg in dezelfde richting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nl-NL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nl-NL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Moedig elkaar aan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nl-NL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nl-NL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Help elkaar</a:t>
            </a:r>
          </a:p>
        </p:txBody>
      </p:sp>
    </p:spTree>
    <p:extLst>
      <p:ext uri="{BB962C8B-B14F-4D97-AF65-F5344CB8AC3E}">
        <p14:creationId xmlns:p14="http://schemas.microsoft.com/office/powerpoint/2010/main" val="384654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16E2-4551-9BFA-1965-B5E284B1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0C599-2EA3-DFF4-2D8E-720D828B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42" name="Picture 2" descr="Be a goose - Passing the Baton Leadership Podcast">
            <a:extLst>
              <a:ext uri="{FF2B5EF4-FFF2-40B4-BE49-F238E27FC236}">
                <a16:creationId xmlns:a16="http://schemas.microsoft.com/office/drawing/2014/main" id="{5E9D2CFC-1112-71D4-0F3F-167671123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70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0C43-3316-F83F-1CE2-2F9C7652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9059864" cy="6858000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MIB42</a:t>
            </a: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Hero</a:t>
            </a:r>
          </a:p>
          <a:p>
            <a:pPr>
              <a:lnSpc>
                <a:spcPct val="150000"/>
              </a:lnSpc>
            </a:pPr>
            <a:r>
              <a:rPr lang="nl-NL" sz="3600" dirty="0" err="1">
                <a:latin typeface="Aptos" panose="020B0004020202020204" pitchFamily="34" charset="0"/>
              </a:rPr>
              <a:t>Classified</a:t>
            </a:r>
            <a:endParaRPr lang="nl-NL" sz="3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nl-NL" sz="3600" dirty="0" err="1">
                <a:latin typeface="Aptos" panose="020B0004020202020204" pitchFamily="34" charset="0"/>
              </a:rPr>
              <a:t>TopGun</a:t>
            </a:r>
            <a:r>
              <a:rPr lang="nl-NL" sz="3600" dirty="0">
                <a:latin typeface="Aptos" panose="020B00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Doorontwikkeling</a:t>
            </a: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Ketenbeheer</a:t>
            </a: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Beheer team </a:t>
            </a:r>
            <a:r>
              <a:rPr lang="nl-NL" sz="3600" dirty="0" err="1">
                <a:latin typeface="Aptos" panose="020B0004020202020204" pitchFamily="34" charset="0"/>
              </a:rPr>
              <a:t>DigiD</a:t>
            </a:r>
            <a:endParaRPr lang="nl-NL" sz="3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Beheer team Machtigen</a:t>
            </a: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App team</a:t>
            </a:r>
          </a:p>
          <a:p>
            <a:pPr>
              <a:lnSpc>
                <a:spcPct val="150000"/>
              </a:lnSpc>
            </a:pPr>
            <a:r>
              <a:rPr lang="en-GB" sz="3600" i="0" dirty="0" err="1">
                <a:effectLst/>
                <a:latin typeface="Aptos" panose="020B0004020202020204" pitchFamily="34" charset="0"/>
              </a:rPr>
              <a:t>Informatiebeveiliging</a:t>
            </a:r>
            <a:endParaRPr lang="en-GB" sz="3600" i="0" dirty="0">
              <a:effectLst/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3600" dirty="0">
                <a:latin typeface="Aptos" panose="020B0004020202020204" pitchFamily="34" charset="0"/>
              </a:rPr>
              <a:t>Design team </a:t>
            </a:r>
          </a:p>
          <a:p>
            <a:pPr>
              <a:lnSpc>
                <a:spcPct val="150000"/>
              </a:lnSpc>
            </a:pPr>
            <a:r>
              <a:rPr lang="en-GB" sz="3600" dirty="0">
                <a:latin typeface="Aptos" panose="020B0004020202020204" pitchFamily="34" charset="0"/>
              </a:rPr>
              <a:t>Service management</a:t>
            </a:r>
          </a:p>
          <a:p>
            <a:pPr>
              <a:lnSpc>
                <a:spcPct val="150000"/>
              </a:lnSpc>
            </a:pPr>
            <a:r>
              <a:rPr lang="en-GB" sz="3600" dirty="0" err="1">
                <a:latin typeface="Aptos" panose="020B0004020202020204" pitchFamily="34" charset="0"/>
              </a:rPr>
              <a:t>Migratie</a:t>
            </a:r>
            <a:r>
              <a:rPr lang="en-GB" sz="3600" dirty="0">
                <a:latin typeface="Aptos" panose="020B0004020202020204" pitchFamily="34" charset="0"/>
              </a:rPr>
              <a:t> team </a:t>
            </a:r>
            <a:endParaRPr lang="nl-NL" sz="3600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2FD32-0F34-081F-7012-E30D4D34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0" y="882650"/>
            <a:ext cx="2908300" cy="50927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926807-A540-6916-0BF0-9CBA30CA5184}"/>
              </a:ext>
            </a:extLst>
          </p:cNvPr>
          <p:cNvCxnSpPr>
            <a:cxnSpLocks/>
          </p:cNvCxnSpPr>
          <p:nvPr/>
        </p:nvCxnSpPr>
        <p:spPr>
          <a:xfrm flipV="1">
            <a:off x="9450743" y="2207962"/>
            <a:ext cx="2336800" cy="2122311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86EDD-50CB-C824-A191-40B5D6E5B3FF}"/>
              </a:ext>
            </a:extLst>
          </p:cNvPr>
          <p:cNvCxnSpPr>
            <a:cxnSpLocks/>
          </p:cNvCxnSpPr>
          <p:nvPr/>
        </p:nvCxnSpPr>
        <p:spPr>
          <a:xfrm>
            <a:off x="9450743" y="2207962"/>
            <a:ext cx="2517422" cy="2122311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54282F-D250-3425-81A1-D77C94829035}"/>
              </a:ext>
            </a:extLst>
          </p:cNvPr>
          <p:cNvSpPr txBox="1"/>
          <p:nvPr/>
        </p:nvSpPr>
        <p:spPr>
          <a:xfrm rot="5400000">
            <a:off x="9802748" y="1130341"/>
            <a:ext cx="53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: (</a:t>
            </a:r>
          </a:p>
        </p:txBody>
      </p:sp>
    </p:spTree>
    <p:extLst>
      <p:ext uri="{BB962C8B-B14F-4D97-AF65-F5344CB8AC3E}">
        <p14:creationId xmlns:p14="http://schemas.microsoft.com/office/powerpoint/2010/main" val="4097562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0C43-3316-F83F-1CE2-2F9C7652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256890" cy="6858000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MIB40Goose</a:t>
            </a: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Head </a:t>
            </a:r>
            <a:r>
              <a:rPr lang="nl-NL" sz="3600" dirty="0" err="1">
                <a:latin typeface="Aptos" panose="020B0004020202020204" pitchFamily="34" charset="0"/>
              </a:rPr>
              <a:t>goose</a:t>
            </a:r>
            <a:r>
              <a:rPr lang="nl-NL" sz="3600" dirty="0">
                <a:latin typeface="Aptos" panose="020B00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nl-NL" sz="3600" dirty="0" err="1">
                <a:latin typeface="Aptos" panose="020B0004020202020204" pitchFamily="34" charset="0"/>
              </a:rPr>
              <a:t>Goosified</a:t>
            </a:r>
            <a:endParaRPr lang="nl-NL" sz="3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nl-NL" sz="3600" dirty="0" err="1">
                <a:latin typeface="Aptos" panose="020B0004020202020204" pitchFamily="34" charset="0"/>
              </a:rPr>
              <a:t>TopGans</a:t>
            </a:r>
            <a:endParaRPr lang="nl-NL" sz="3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nl-NL" sz="3600" dirty="0" err="1">
                <a:latin typeface="Aptos" panose="020B0004020202020204" pitchFamily="34" charset="0"/>
              </a:rPr>
              <a:t>DoorHonkwikkeling</a:t>
            </a:r>
            <a:endParaRPr lang="nl-NL" sz="3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V-</a:t>
            </a:r>
            <a:r>
              <a:rPr lang="nl-NL" sz="3600" dirty="0" err="1">
                <a:latin typeface="Aptos" panose="020B0004020202020204" pitchFamily="34" charset="0"/>
              </a:rPr>
              <a:t>formation</a:t>
            </a:r>
            <a:endParaRPr lang="nl-NL" sz="3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Nestbeheer team</a:t>
            </a: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Beheer team </a:t>
            </a:r>
            <a:r>
              <a:rPr lang="nl-NL" sz="3600" dirty="0" err="1">
                <a:latin typeface="Aptos" panose="020B0004020202020204" pitchFamily="34" charset="0"/>
              </a:rPr>
              <a:t>Machtigans</a:t>
            </a:r>
            <a:endParaRPr lang="nl-NL" sz="3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nl-NL" sz="3600" dirty="0">
                <a:latin typeface="Aptos" panose="020B0004020202020204" pitchFamily="34" charset="0"/>
              </a:rPr>
              <a:t>Ei team</a:t>
            </a:r>
          </a:p>
          <a:p>
            <a:pPr>
              <a:lnSpc>
                <a:spcPct val="150000"/>
              </a:lnSpc>
            </a:pPr>
            <a:r>
              <a:rPr lang="en-GB" sz="3600" i="0" dirty="0" err="1">
                <a:effectLst/>
                <a:latin typeface="Aptos" panose="020B0004020202020204" pitchFamily="34" charset="0"/>
              </a:rPr>
              <a:t>Informatie</a:t>
            </a:r>
            <a:r>
              <a:rPr lang="en-GB" sz="3600" dirty="0" err="1">
                <a:latin typeface="Aptos" panose="020B0004020202020204" pitchFamily="34" charset="0"/>
              </a:rPr>
              <a:t>bevlieging</a:t>
            </a:r>
            <a:endParaRPr lang="en-GB" sz="3600" i="0" dirty="0">
              <a:effectLst/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3600" dirty="0" err="1">
                <a:latin typeface="Aptos" panose="020B0004020202020204" pitchFamily="34" charset="0"/>
              </a:rPr>
              <a:t>Vleugeldesign</a:t>
            </a:r>
            <a:endParaRPr lang="en-GB" sz="3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3600" dirty="0">
                <a:latin typeface="Aptos" panose="020B0004020202020204" pitchFamily="34" charset="0"/>
              </a:rPr>
              <a:t>Service flock</a:t>
            </a:r>
          </a:p>
          <a:p>
            <a:pPr>
              <a:lnSpc>
                <a:spcPct val="150000"/>
              </a:lnSpc>
            </a:pPr>
            <a:r>
              <a:rPr lang="en-GB" sz="3600" dirty="0" err="1">
                <a:latin typeface="Aptos" panose="020B0004020202020204" pitchFamily="34" charset="0"/>
              </a:rPr>
              <a:t>Migratie</a:t>
            </a:r>
            <a:r>
              <a:rPr lang="en-GB" sz="3600" dirty="0">
                <a:latin typeface="Aptos" panose="020B0004020202020204" pitchFamily="34" charset="0"/>
              </a:rPr>
              <a:t> team </a:t>
            </a:r>
            <a:endParaRPr lang="nl-NL" sz="3600" dirty="0">
              <a:latin typeface="Aptos" panose="020B0004020202020204" pitchFamily="34" charset="0"/>
            </a:endParaRPr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617FF344-4C73-82BF-F086-95DA74FC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9525" flipH="1">
            <a:off x="9190430" y="2395082"/>
            <a:ext cx="876300" cy="914400"/>
          </a:xfrm>
          <a:prstGeom prst="rect">
            <a:avLst/>
          </a:prstGeom>
        </p:spPr>
      </p:pic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72D19B95-0D8F-8B72-3D9D-252D5EE2F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84951" flipH="1">
            <a:off x="9190430" y="3222375"/>
            <a:ext cx="876300" cy="914400"/>
          </a:xfrm>
          <a:prstGeom prst="rect">
            <a:avLst/>
          </a:prstGeom>
        </p:spPr>
      </p:pic>
      <p:pic>
        <p:nvPicPr>
          <p:cNvPr id="2" name="Picture 2" descr="Untitled Goose | Untitled Goose Game Wiki | Fandom">
            <a:extLst>
              <a:ext uri="{FF2B5EF4-FFF2-40B4-BE49-F238E27FC236}">
                <a16:creationId xmlns:a16="http://schemas.microsoft.com/office/drawing/2014/main" id="{E86D449D-C709-743A-1BBE-20DF9A60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72748" y="830866"/>
            <a:ext cx="2719252" cy="4957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15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Do Geese Eat? 45 Foods They Can Have Safely">
            <a:extLst>
              <a:ext uri="{FF2B5EF4-FFF2-40B4-BE49-F238E27FC236}">
                <a16:creationId xmlns:a16="http://schemas.microsoft.com/office/drawing/2014/main" id="{47F7E521-F600-6D38-2C3D-5EF779CD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0124"/>
            <a:ext cx="5370245" cy="358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Gratis stockfoto met achtergrondlicht, beest, dieren in het wild Stockfoto">
            <a:extLst>
              <a:ext uri="{FF2B5EF4-FFF2-40B4-BE49-F238E27FC236}">
                <a16:creationId xmlns:a16="http://schemas.microsoft.com/office/drawing/2014/main" id="{9DD643DE-D875-C439-85B2-1A1D80050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2542" y="786149"/>
            <a:ext cx="4992944" cy="39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gratis Twee Vogels Vliegen Stockfoto">
            <a:extLst>
              <a:ext uri="{FF2B5EF4-FFF2-40B4-BE49-F238E27FC236}">
                <a16:creationId xmlns:a16="http://schemas.microsoft.com/office/drawing/2014/main" id="{026D4644-9344-EB48-61E9-9FBAEF110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747" y="-298577"/>
            <a:ext cx="7224253" cy="424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gratis Vogel En Kuiken Op Stoep Stockfoto">
            <a:extLst>
              <a:ext uri="{FF2B5EF4-FFF2-40B4-BE49-F238E27FC236}">
                <a16:creationId xmlns:a16="http://schemas.microsoft.com/office/drawing/2014/main" id="{C3F444D3-93B4-6242-83D3-11B3FEBD4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939" y="3100039"/>
            <a:ext cx="4700061" cy="375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Gratis stockfoto met beesten, canadese ganzen, detailopname Stockfoto">
            <a:extLst>
              <a:ext uri="{FF2B5EF4-FFF2-40B4-BE49-F238E27FC236}">
                <a16:creationId xmlns:a16="http://schemas.microsoft.com/office/drawing/2014/main" id="{F8AE0929-DC3F-62C3-9909-43D921AA8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/>
          <a:stretch/>
        </p:blipFill>
        <p:spPr bwMode="auto">
          <a:xfrm>
            <a:off x="3175" y="3100039"/>
            <a:ext cx="7488764" cy="375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4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2880-DA05-41D6-0D66-AFA500188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9449"/>
            <a:ext cx="9144000" cy="1599102"/>
          </a:xfrm>
          <a:noFill/>
          <a:effectLst>
            <a:outerShdw blurRad="50800" dist="50800" dir="5400000" algn="ctr" rotWithShape="0">
              <a:srgbClr val="000000">
                <a:alpha val="34355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12500" dirty="0"/>
              <a:t>1  +  1  =  3 </a:t>
            </a:r>
          </a:p>
        </p:txBody>
      </p:sp>
    </p:spTree>
    <p:extLst>
      <p:ext uri="{BB962C8B-B14F-4D97-AF65-F5344CB8AC3E}">
        <p14:creationId xmlns:p14="http://schemas.microsoft.com/office/powerpoint/2010/main" val="231660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2880-DA05-41D6-0D66-AFA500188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397" y="2629449"/>
            <a:ext cx="9144000" cy="1599102"/>
          </a:xfrm>
          <a:noFill/>
          <a:effectLst>
            <a:outerShdw blurRad="50800" dist="50800" dir="5400000" algn="ctr" rotWithShape="0">
              <a:srgbClr val="000000">
                <a:alpha val="34355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nl-NL" sz="12500" dirty="0"/>
              <a:t>  +       =  3 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06985F7C-D74B-AA18-3E9A-559C569A7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638" y="2467705"/>
            <a:ext cx="1922585" cy="1922585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033B84F1-8650-EEAC-8A97-FB6C669FA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4707" y="2467704"/>
            <a:ext cx="1922585" cy="19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2F541-B8F0-1CDC-935F-4CB9E8C7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839D-4C84-B52A-B82D-F51345F2A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1+1=3</a:t>
            </a:r>
          </a:p>
          <a:p>
            <a:r>
              <a:rPr lang="nl-NL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Person +person = more output</a:t>
            </a:r>
          </a:p>
        </p:txBody>
      </p:sp>
      <p:pic>
        <p:nvPicPr>
          <p:cNvPr id="7" name="Picture 6" descr="Colleagues huddle">
            <a:extLst>
              <a:ext uri="{FF2B5EF4-FFF2-40B4-BE49-F238E27FC236}">
                <a16:creationId xmlns:a16="http://schemas.microsoft.com/office/drawing/2014/main" id="{6FD911AE-3261-CC99-ACCA-28384368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58" y="-647505"/>
            <a:ext cx="12229515" cy="81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3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2F541-B8F0-1CDC-935F-4CB9E8C7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C839D-4C84-B52A-B82D-F51345F2A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1+1=3</a:t>
            </a:r>
          </a:p>
          <a:p>
            <a:r>
              <a:rPr lang="nl-NL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Person +person = more output</a:t>
            </a:r>
          </a:p>
        </p:txBody>
      </p:sp>
      <p:pic>
        <p:nvPicPr>
          <p:cNvPr id="7" name="Picture 6" descr="Colleagues huddle">
            <a:extLst>
              <a:ext uri="{FF2B5EF4-FFF2-40B4-BE49-F238E27FC236}">
                <a16:creationId xmlns:a16="http://schemas.microsoft.com/office/drawing/2014/main" id="{6FD911AE-3261-CC99-ACCA-28384368E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758" y="-647505"/>
            <a:ext cx="12229515" cy="8153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BFFAC-03A7-4ED2-3DFA-9CA99A4B0057}"/>
              </a:ext>
            </a:extLst>
          </p:cNvPr>
          <p:cNvSpPr txBox="1"/>
          <p:nvPr/>
        </p:nvSpPr>
        <p:spPr>
          <a:xfrm>
            <a:off x="2000737" y="2644170"/>
            <a:ext cx="8190524" cy="1569660"/>
          </a:xfrm>
          <a:prstGeom prst="rect">
            <a:avLst/>
          </a:prstGeom>
          <a:solidFill>
            <a:schemeClr val="tx1">
              <a:lumMod val="65000"/>
              <a:lumOff val="35000"/>
              <a:alpha val="4365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Samenwerken</a:t>
            </a:r>
          </a:p>
        </p:txBody>
      </p:sp>
    </p:spTree>
    <p:extLst>
      <p:ext uri="{BB962C8B-B14F-4D97-AF65-F5344CB8AC3E}">
        <p14:creationId xmlns:p14="http://schemas.microsoft.com/office/powerpoint/2010/main" val="136949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13E-8727-7025-A417-12B6D3AC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Collaboration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1B1F-7EFD-58A7-C200-F7E1A0F3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ECO teams werken samen aan 1 product, </a:t>
            </a:r>
            <a:r>
              <a:rPr lang="nl-NL" dirty="0" err="1"/>
              <a:t>TopGun</a:t>
            </a:r>
            <a:r>
              <a:rPr lang="nl-NL" dirty="0"/>
              <a:t> is geboren door de behoeft aan meer samenwerking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0FBA8EC-FBFC-AFB7-8355-5F990800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931" y="-292289"/>
            <a:ext cx="12431862" cy="744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29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B13E-8727-7025-A417-12B6D3ACD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419" y="1546816"/>
            <a:ext cx="3382297" cy="328195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6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F4472C4B-0139-6EF8-D27F-C12F1C4D9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Graphic 3" descr="Owl with solid fill">
            <a:extLst>
              <a:ext uri="{FF2B5EF4-FFF2-40B4-BE49-F238E27FC236}">
                <a16:creationId xmlns:a16="http://schemas.microsoft.com/office/drawing/2014/main" id="{29C04F3C-1A73-49D7-CA7C-E761BA5D5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6123" y="1026703"/>
            <a:ext cx="914400" cy="914400"/>
          </a:xfrm>
          <a:prstGeom prst="rect">
            <a:avLst/>
          </a:prstGeom>
        </p:spPr>
      </p:pic>
      <p:pic>
        <p:nvPicPr>
          <p:cNvPr id="11266" name="Picture 2" descr="English Game | What animal is it? - YouTube">
            <a:extLst>
              <a:ext uri="{FF2B5EF4-FFF2-40B4-BE49-F238E27FC236}">
                <a16:creationId xmlns:a16="http://schemas.microsoft.com/office/drawing/2014/main" id="{B6E2E057-960D-34C7-CF31-7C6129825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0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A4EA-A9EC-7501-6B7B-45B73831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3C44-5C15-8245-3B85-AFB22AF7E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4F6A1-50B9-780C-3281-BE920D95208F}"/>
              </a:ext>
            </a:extLst>
          </p:cNvPr>
          <p:cNvSpPr txBox="1"/>
          <p:nvPr/>
        </p:nvSpPr>
        <p:spPr>
          <a:xfrm>
            <a:off x="3049859" y="3105835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NL" dirty="0"/>
            </a:b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FEF07-4565-12A7-D7EF-21A3EC4956CF}"/>
              </a:ext>
            </a:extLst>
          </p:cNvPr>
          <p:cNvSpPr txBox="1"/>
          <p:nvPr/>
        </p:nvSpPr>
        <p:spPr>
          <a:xfrm>
            <a:off x="3002466" y="2977596"/>
            <a:ext cx="618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NL" dirty="0"/>
            </a:br>
            <a:endParaRPr lang="nl-NL" dirty="0"/>
          </a:p>
        </p:txBody>
      </p:sp>
      <p:pic>
        <p:nvPicPr>
          <p:cNvPr id="16386" name="Picture 2" descr="gratis Bruine En Witte Gans Stockfoto">
            <a:extLst>
              <a:ext uri="{FF2B5EF4-FFF2-40B4-BE49-F238E27FC236}">
                <a16:creationId xmlns:a16="http://schemas.microsoft.com/office/drawing/2014/main" id="{85583BF4-BE11-645B-1489-07D4C9D8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56404</TotalTime>
  <Words>203</Words>
  <Application>Microsoft Macintosh PowerPoint</Application>
  <PresentationFormat>Widescreen</PresentationFormat>
  <Paragraphs>66</Paragraphs>
  <Slides>28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Baloo Bhaijaan</vt:lpstr>
      <vt:lpstr>Courier New</vt:lpstr>
      <vt:lpstr>Office Theme</vt:lpstr>
      <vt:lpstr>PowerPoint Presentation</vt:lpstr>
      <vt:lpstr>1  +  1  =  ?  </vt:lpstr>
      <vt:lpstr>1  +  1  =  3 </vt:lpstr>
      <vt:lpstr>  +       =  3 </vt:lpstr>
      <vt:lpstr>PowerPoint Presentation</vt:lpstr>
      <vt:lpstr>PowerPoint Presentation</vt:lpstr>
      <vt:lpstr>Collaboration</vt:lpstr>
      <vt:lpstr>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kunnen we leren van ganzen? </vt:lpstr>
      <vt:lpstr>After losing formation, they quickly fly back as they fel the drag</vt:lpstr>
      <vt:lpstr>After losing formation, they quickly fly back as they fel the drag</vt:lpstr>
      <vt:lpstr>PowerPoint Presentation</vt:lpstr>
      <vt:lpstr>PowerPoint Presentation</vt:lpstr>
      <vt:lpstr>PowerPoint Presentation</vt:lpstr>
      <vt:lpstr>When 1 gets sick, 2 others stand by them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Gowdy, Wouter</dc:creator>
  <cp:lastModifiedBy>Gowdy, Wouter</cp:lastModifiedBy>
  <cp:revision>13</cp:revision>
  <dcterms:created xsi:type="dcterms:W3CDTF">2024-04-16T06:30:27Z</dcterms:created>
  <dcterms:modified xsi:type="dcterms:W3CDTF">2024-06-11T08:16:22Z</dcterms:modified>
</cp:coreProperties>
</file>